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373" r:id="rId3"/>
    <p:sldId id="374" r:id="rId4"/>
    <p:sldId id="375" r:id="rId5"/>
    <p:sldId id="376" r:id="rId6"/>
    <p:sldId id="334" r:id="rId7"/>
    <p:sldId id="377" r:id="rId8"/>
    <p:sldId id="378" r:id="rId9"/>
    <p:sldId id="379" r:id="rId10"/>
    <p:sldId id="380" r:id="rId11"/>
    <p:sldId id="384" r:id="rId12"/>
    <p:sldId id="381" r:id="rId13"/>
    <p:sldId id="383" r:id="rId14"/>
    <p:sldId id="341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42" r:id="rId26"/>
    <p:sldId id="385" r:id="rId27"/>
    <p:sldId id="364" r:id="rId28"/>
    <p:sldId id="386" r:id="rId29"/>
    <p:sldId id="387" r:id="rId30"/>
    <p:sldId id="367" r:id="rId31"/>
    <p:sldId id="388" r:id="rId32"/>
    <p:sldId id="389" r:id="rId33"/>
    <p:sldId id="390" r:id="rId34"/>
    <p:sldId id="391" r:id="rId35"/>
    <p:sldId id="392" r:id="rId36"/>
    <p:sldId id="272" r:id="rId37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9">
          <p15:clr>
            <a:srgbClr val="A4A3A4"/>
          </p15:clr>
        </p15:guide>
        <p15:guide id="2" pos="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5AE6"/>
    <a:srgbClr val="663AB6"/>
    <a:srgbClr val="3C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0" autoAdjust="0"/>
    <p:restoredTop sz="94556" autoAdjust="0"/>
  </p:normalViewPr>
  <p:slideViewPr>
    <p:cSldViewPr snapToGrid="0" snapToObjects="1" showGuides="1">
      <p:cViewPr varScale="1">
        <p:scale>
          <a:sx n="59" d="100"/>
          <a:sy n="59" d="100"/>
        </p:scale>
        <p:origin x="648" y="66"/>
      </p:cViewPr>
      <p:guideLst>
        <p:guide orient="horz" pos="739"/>
        <p:guide pos="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A144-423A-4944-BDFC-B26751617F80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B3606-C5C8-4E4F-A87E-34B6AFC5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84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9DBD-E77D-4871-B3D3-CB56C1CEF037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Reconsideration, Adjustment and Void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E46E6-3AB7-484F-9FBF-FD47303B77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804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30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07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Ending step.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9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4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4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19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1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3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AFB9"/>
          </a:solidFill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28319" y="5194300"/>
            <a:ext cx="6484797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FFFFFE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300" y="2857500"/>
            <a:ext cx="69469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4277360"/>
            <a:ext cx="694690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9184" y="382115"/>
            <a:ext cx="2227872" cy="574648"/>
          </a:xfrm>
          <a:prstGeom prst="rect">
            <a:avLst/>
          </a:prstGeom>
        </p:spPr>
      </p:pic>
      <p:sp>
        <p:nvSpPr>
          <p:cNvPr id="8" name="Freeform 7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731000" y="0"/>
            <a:ext cx="7899400" cy="82296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A00183E-6D75-4477-834F-1BAB49826F75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656785"/>
            <a:ext cx="5745162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23558" y="3231380"/>
            <a:ext cx="5737542" cy="29260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799580"/>
            <a:ext cx="5732462" cy="50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70214"/>
            <a:ext cx="1529109" cy="394414"/>
          </a:xfrm>
          <a:prstGeom prst="rect">
            <a:avLst/>
          </a:prstGeom>
        </p:spPr>
      </p:pic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32FC9E4D-1887-4F77-9374-7D83EA3941A4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656785"/>
            <a:ext cx="5745162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23558" y="3231380"/>
            <a:ext cx="5737542" cy="29260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799580"/>
            <a:ext cx="5732462" cy="50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8EC1D1A5-63C2-4869-95CB-41DAEA56F5C2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63365" cy="1584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3319780" cy="3230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3314700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8438" y="2130424"/>
            <a:ext cx="10045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32238" y="2185740"/>
            <a:ext cx="10121900" cy="66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A58B7C37-741F-4800-AF13-D1DA9FD9CBE2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3238" y="548065"/>
            <a:ext cx="12064924" cy="157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2185981"/>
            <a:ext cx="3095942" cy="92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515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8438" y="2133564"/>
            <a:ext cx="10045700" cy="3176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32238" y="2185980"/>
            <a:ext cx="10121900" cy="66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3697" y="3113080"/>
            <a:ext cx="3200400" cy="10668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tIns="91440"/>
          <a:lstStyle>
            <a:lvl1pPr marL="114300" indent="0">
              <a:buFontTx/>
              <a:buNone/>
              <a:defRPr sz="2000">
                <a:solidFill>
                  <a:srgbClr val="FFFFFE"/>
                </a:solidFill>
              </a:defRPr>
            </a:lvl1pPr>
            <a:lvl2pPr>
              <a:buFontTx/>
              <a:buNone/>
              <a:defRPr sz="1800">
                <a:solidFill>
                  <a:srgbClr val="FFFFFE"/>
                </a:solidFill>
              </a:defRPr>
            </a:lvl2pPr>
            <a:lvl3pPr>
              <a:buFontTx/>
              <a:buNone/>
              <a:defRPr sz="1800">
                <a:solidFill>
                  <a:srgbClr val="FFFFFE"/>
                </a:solidFill>
              </a:defRPr>
            </a:lvl3pPr>
            <a:lvl4pPr>
              <a:buFontTx/>
              <a:buNone/>
              <a:defRPr sz="1800">
                <a:solidFill>
                  <a:srgbClr val="FFFFFE"/>
                </a:solidFill>
              </a:defRPr>
            </a:lvl4pPr>
            <a:lvl5pPr>
              <a:buFontTx/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932238" y="3113080"/>
            <a:ext cx="10121900" cy="1066800"/>
          </a:xfrm>
          <a:prstGeom prst="rect">
            <a:avLst/>
          </a:prstGeom>
        </p:spPr>
        <p:txBody>
          <a:bodyPr vert="horz"/>
          <a:lstStyle>
            <a:lvl1pPr marL="177800" indent="-177800"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93697" y="4332280"/>
            <a:ext cx="3200400" cy="10668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tIns="91440"/>
          <a:lstStyle>
            <a:lvl1pPr marL="114300" indent="0">
              <a:buFontTx/>
              <a:buNone/>
              <a:defRPr sz="2000">
                <a:solidFill>
                  <a:srgbClr val="FFFFFE"/>
                </a:solidFill>
              </a:defRPr>
            </a:lvl1pPr>
            <a:lvl2pPr>
              <a:buFontTx/>
              <a:buNone/>
              <a:defRPr sz="1800">
                <a:solidFill>
                  <a:srgbClr val="FFFFFE"/>
                </a:solidFill>
              </a:defRPr>
            </a:lvl2pPr>
            <a:lvl3pPr>
              <a:buFontTx/>
              <a:buNone/>
              <a:defRPr sz="1800">
                <a:solidFill>
                  <a:srgbClr val="FFFFFE"/>
                </a:solidFill>
              </a:defRPr>
            </a:lvl3pPr>
            <a:lvl4pPr>
              <a:buFontTx/>
              <a:buNone/>
              <a:defRPr sz="1800">
                <a:solidFill>
                  <a:srgbClr val="FFFFFE"/>
                </a:solidFill>
              </a:defRPr>
            </a:lvl4pPr>
            <a:lvl5pPr>
              <a:buFontTx/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3944938" y="4332280"/>
            <a:ext cx="10109200" cy="1066800"/>
          </a:xfrm>
          <a:prstGeom prst="rect">
            <a:avLst/>
          </a:prstGeom>
        </p:spPr>
        <p:txBody>
          <a:bodyPr vert="horz"/>
          <a:lstStyle>
            <a:lvl1pPr marL="177800" indent="-177800"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93697" y="5546401"/>
            <a:ext cx="3200400" cy="10668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tIns="91440"/>
          <a:lstStyle>
            <a:lvl1pPr marL="114300" indent="0">
              <a:buFontTx/>
              <a:buNone/>
              <a:defRPr sz="2000">
                <a:solidFill>
                  <a:srgbClr val="FFFFFE"/>
                </a:solidFill>
              </a:defRPr>
            </a:lvl1pPr>
            <a:lvl2pPr>
              <a:buFontTx/>
              <a:buNone/>
              <a:defRPr sz="1800">
                <a:solidFill>
                  <a:srgbClr val="FFFFFE"/>
                </a:solidFill>
              </a:defRPr>
            </a:lvl2pPr>
            <a:lvl3pPr>
              <a:buFontTx/>
              <a:buNone/>
              <a:defRPr sz="1800">
                <a:solidFill>
                  <a:srgbClr val="FFFFFE"/>
                </a:solidFill>
              </a:defRPr>
            </a:lvl3pPr>
            <a:lvl4pPr>
              <a:buFontTx/>
              <a:buNone/>
              <a:defRPr sz="1800">
                <a:solidFill>
                  <a:srgbClr val="FFFFFE"/>
                </a:solidFill>
              </a:defRPr>
            </a:lvl4pPr>
            <a:lvl5pPr>
              <a:buFontTx/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44938" y="5546401"/>
            <a:ext cx="10109200" cy="1066800"/>
          </a:xfrm>
          <a:prstGeom prst="rect">
            <a:avLst/>
          </a:prstGeom>
        </p:spPr>
        <p:txBody>
          <a:bodyPr vert="horz"/>
          <a:lstStyle>
            <a:lvl1pPr marL="177800" indent="-177800"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008437" y="2130424"/>
            <a:ext cx="10034716" cy="52863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923E7704-E16E-4DBE-A01C-BE95464FBB92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18802" cy="1584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84320"/>
            <a:ext cx="3319780" cy="3230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3314700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110038" y="2185740"/>
            <a:ext cx="8120062" cy="66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FFFFFE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D1138FCD-5B85-497E-A29C-7DC20C60D58C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41084" cy="15815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4492748" cy="410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4487668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04842" y="2130424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052956" y="2185740"/>
            <a:ext cx="4459032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578834" y="2185740"/>
            <a:ext cx="4475304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052956" y="3074740"/>
            <a:ext cx="4459032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9578832" y="3074740"/>
            <a:ext cx="4475305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151324" y="2128836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693474" y="2127248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110E4AE7-E70A-4FC3-8330-E332CFA3EA6C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41084" cy="15815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4492748" cy="410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4487668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04842" y="2130424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052956" y="2185740"/>
            <a:ext cx="4459032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578834" y="2185740"/>
            <a:ext cx="4475304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052956" y="3074740"/>
            <a:ext cx="4459032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9578832" y="3074740"/>
            <a:ext cx="4475305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151324" y="2128836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693474" y="2127248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300C0D3-096F-4077-9CA1-3F88A65D0C20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63365" cy="1584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3319780" cy="3230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3314700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8438" y="2130424"/>
            <a:ext cx="10045700" cy="3176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32238" y="2241440"/>
            <a:ext cx="2540000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72238" y="2241440"/>
            <a:ext cx="2540000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9012238" y="2241440"/>
            <a:ext cx="2540000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1552238" y="2241440"/>
            <a:ext cx="2626042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6CA4C6DD-24C0-4A0D-9C2F-820328CEBFAE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63365" cy="15863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5786300"/>
            <a:ext cx="6697980" cy="1785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13538201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134493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92138" y="5727700"/>
            <a:ext cx="65786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7404101" y="5786300"/>
            <a:ext cx="6650038" cy="1765300"/>
          </a:xfrm>
          <a:prstGeom prst="rect">
            <a:avLst/>
          </a:prstGeom>
        </p:spPr>
        <p:txBody>
          <a:bodyPr vert="horz"/>
          <a:lstStyle>
            <a:lvl1pPr marL="177800" indent="-177800">
              <a:tabLst/>
              <a:defRPr sz="2200">
                <a:solidFill>
                  <a:srgbClr val="141313"/>
                </a:solidFill>
              </a:defRPr>
            </a:lvl1pPr>
            <a:lvl2pPr marL="457200" indent="-279400">
              <a:defRPr sz="2200">
                <a:solidFill>
                  <a:srgbClr val="141313"/>
                </a:solidFill>
              </a:defRPr>
            </a:lvl2pPr>
            <a:lvl3pPr>
              <a:defRPr sz="2200">
                <a:solidFill>
                  <a:srgbClr val="141313"/>
                </a:solidFill>
              </a:defRPr>
            </a:lvl3pPr>
            <a:lvl4pPr>
              <a:defRPr sz="2200">
                <a:solidFill>
                  <a:srgbClr val="141313"/>
                </a:solidFill>
              </a:defRPr>
            </a:lvl4pPr>
            <a:lvl5pPr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404100" y="5726112"/>
            <a:ext cx="6650038" cy="3176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duent_logo_blac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307" y="3204604"/>
            <a:ext cx="4845910" cy="12498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56415" y="7627621"/>
            <a:ext cx="10121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© 2017 Conduent Business Services, LLC. All rights reserved. Conduent and Conduent Agile Star are trademarks of Conduent Business Services, LLC in the United States and/or other countries.</a:t>
            </a:r>
            <a:endParaRPr lang="en-US" sz="900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432916" y="233938"/>
            <a:ext cx="1815918" cy="802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p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_new_10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057141" y="2819400"/>
            <a:ext cx="572008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400"/>
              </a:spcAft>
              <a:buFontTx/>
              <a:buNone/>
              <a:defRPr sz="24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15865" y="3581400"/>
            <a:ext cx="5761355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4440" y="5003800"/>
            <a:ext cx="575818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8607896" y="7170957"/>
            <a:ext cx="550536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5176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onduent_logo_black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09184" y="388401"/>
            <a:ext cx="2253909" cy="581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8854050" y="7170957"/>
            <a:ext cx="530377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5486400"/>
          </a:xfrm>
          <a:prstGeom prst="rect">
            <a:avLst/>
          </a:prstGeom>
          <a:solidFill>
            <a:srgbClr val="AAAFB9"/>
          </a:solidFill>
          <a:ln>
            <a:noFill/>
          </a:ln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6" name="Picture 5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9184" y="382115"/>
            <a:ext cx="2227872" cy="57464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5621" y="5232400"/>
            <a:ext cx="13576617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6591300"/>
            <a:ext cx="890778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>
          <a:xfrm>
            <a:off x="604838" y="548640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486400"/>
            <a:ext cx="14630400" cy="27432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8854050" y="7170957"/>
            <a:ext cx="530377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FFFFFE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5486400"/>
          </a:xfrm>
          <a:prstGeom prst="rect">
            <a:avLst/>
          </a:prstGeom>
          <a:solidFill>
            <a:srgbClr val="AAAFB9"/>
          </a:solidFill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6" name="Picture 5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9184" y="382115"/>
            <a:ext cx="2227872" cy="57464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5621" y="5232400"/>
            <a:ext cx="13576617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FFFFF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6591300"/>
            <a:ext cx="890778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FFFFFE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548640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4B7F769D-613B-4089-984B-99841914846D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7365" y="2882900"/>
            <a:ext cx="12103735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04289C-0840-4B97-A982-2D12CA88BBA0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7365" y="1016000"/>
            <a:ext cx="12878435" cy="556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654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70214"/>
            <a:ext cx="1529109" cy="394414"/>
          </a:xfrm>
          <a:prstGeom prst="rect">
            <a:avLst/>
          </a:prstGeom>
        </p:spPr>
      </p:pic>
      <p:sp>
        <p:nvSpPr>
          <p:cNvPr id="9" name="Freeform 8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8552C377-6AD4-4A25-B240-0691139E8F4A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99" y="546778"/>
            <a:ext cx="12038685" cy="15803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20" y="3731442"/>
            <a:ext cx="4196080" cy="4089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698" y="2127098"/>
            <a:ext cx="12013286" cy="11368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6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4073353"/>
            <a:ext cx="4195762" cy="252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41313"/>
                </a:solidFill>
              </a:defRPr>
            </a:lvl1pPr>
            <a:lvl2pPr marL="653110" indent="0">
              <a:buFontTx/>
              <a:buNone/>
              <a:defRPr sz="1800"/>
            </a:lvl2pPr>
            <a:lvl3pPr marL="1306221" indent="0">
              <a:buFontTx/>
              <a:buNone/>
              <a:defRPr sz="1800"/>
            </a:lvl3pPr>
            <a:lvl4pPr marL="1959331" indent="0">
              <a:buFontTx/>
              <a:buNone/>
              <a:defRPr sz="1800"/>
            </a:lvl4pPr>
            <a:lvl5pPr marL="2612441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5194162" y="3731442"/>
            <a:ext cx="4196080" cy="4089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94480" y="4073353"/>
            <a:ext cx="4195762" cy="252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41313"/>
                </a:solidFill>
              </a:defRPr>
            </a:lvl1pPr>
            <a:lvl2pPr marL="653110" indent="0">
              <a:buFontTx/>
              <a:buNone/>
              <a:defRPr sz="1800"/>
            </a:lvl2pPr>
            <a:lvl3pPr marL="1306221" indent="0">
              <a:buFontTx/>
              <a:buNone/>
              <a:defRPr sz="1800"/>
            </a:lvl3pPr>
            <a:lvl4pPr marL="1959331" indent="0">
              <a:buFontTx/>
              <a:buNone/>
              <a:defRPr sz="1800"/>
            </a:lvl4pPr>
            <a:lvl5pPr marL="2612441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9858335" y="3731442"/>
            <a:ext cx="4196080" cy="4089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858653" y="4073353"/>
            <a:ext cx="4195762" cy="252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41313"/>
                </a:solidFill>
              </a:defRPr>
            </a:lvl1pPr>
            <a:lvl2pPr marL="653110" indent="0">
              <a:buFontTx/>
              <a:buNone/>
              <a:defRPr sz="1800"/>
            </a:lvl2pPr>
            <a:lvl3pPr marL="1306221" indent="0">
              <a:buFontTx/>
              <a:buNone/>
              <a:defRPr sz="1800"/>
            </a:lvl3pPr>
            <a:lvl4pPr marL="1959331" indent="0">
              <a:buFontTx/>
              <a:buNone/>
              <a:defRPr sz="1800"/>
            </a:lvl4pPr>
            <a:lvl5pPr marL="2612441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conduent_logo_blac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64601"/>
            <a:ext cx="1529109" cy="394401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592138" y="3563332"/>
            <a:ext cx="4094162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283380" y="3561744"/>
            <a:ext cx="4094162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9960253" y="3560156"/>
            <a:ext cx="4094162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31800"/>
            <a:ext cx="13581063" cy="1371600"/>
          </a:xfrm>
          <a:prstGeom prst="rect">
            <a:avLst/>
          </a:prstGeom>
        </p:spPr>
        <p:txBody>
          <a:bodyPr vert="horz"/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B4CB-252F-4688-80F2-5D53B68C878F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0699" y="2082800"/>
            <a:ext cx="13542393" cy="42291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000">
                <a:solidFill>
                  <a:srgbClr val="141313"/>
                </a:solidFill>
              </a:defRPr>
            </a:lvl1pPr>
            <a:lvl2pPr>
              <a:buFontTx/>
              <a:buNone/>
              <a:defRPr sz="2000">
                <a:solidFill>
                  <a:srgbClr val="141313"/>
                </a:solidFill>
              </a:defRPr>
            </a:lvl2pPr>
            <a:lvl3pPr>
              <a:buFontTx/>
              <a:buNone/>
              <a:defRPr sz="2000">
                <a:solidFill>
                  <a:srgbClr val="141313"/>
                </a:solidFill>
              </a:defRPr>
            </a:lvl3pPr>
            <a:lvl4pPr>
              <a:buFontTx/>
              <a:buNone/>
              <a:defRPr sz="2000">
                <a:solidFill>
                  <a:srgbClr val="141313"/>
                </a:solidFill>
              </a:defRPr>
            </a:lvl4pPr>
            <a:lvl5pPr>
              <a:buFontTx/>
              <a:buNone/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4838" y="2144712"/>
            <a:ext cx="134493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6CCEE465-F0F0-426A-BD7C-59AD97BA6656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300" y="546778"/>
            <a:ext cx="12038684" cy="153602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conduent_logo_blac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64601"/>
            <a:ext cx="1529109" cy="394401"/>
          </a:xfrm>
          <a:prstGeom prst="rect">
            <a:avLst/>
          </a:prstGeom>
        </p:spPr>
      </p:pic>
      <p:sp>
        <p:nvSpPr>
          <p:cNvPr id="26" name="Freeform 25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0699" y="2082800"/>
            <a:ext cx="13542393" cy="42291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000">
                <a:solidFill>
                  <a:srgbClr val="141313"/>
                </a:solidFill>
              </a:defRPr>
            </a:lvl1pPr>
            <a:lvl2pPr>
              <a:buFontTx/>
              <a:buNone/>
              <a:defRPr sz="2000">
                <a:solidFill>
                  <a:srgbClr val="141313"/>
                </a:solidFill>
              </a:defRPr>
            </a:lvl2pPr>
            <a:lvl3pPr>
              <a:buFontTx/>
              <a:buNone/>
              <a:defRPr sz="2000">
                <a:solidFill>
                  <a:srgbClr val="141313"/>
                </a:solidFill>
              </a:defRPr>
            </a:lvl3pPr>
            <a:lvl4pPr>
              <a:buFontTx/>
              <a:buNone/>
              <a:defRPr sz="2000">
                <a:solidFill>
                  <a:srgbClr val="141313"/>
                </a:solidFill>
              </a:defRPr>
            </a:lvl4pPr>
            <a:lvl5pPr>
              <a:buFontTx/>
              <a:buNone/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44712"/>
            <a:ext cx="134493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7520" y="7627621"/>
            <a:ext cx="138519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0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fld id="{78789082-257E-42CB-9B10-5C87F345EE4E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2715" y="7627621"/>
            <a:ext cx="751496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0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4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0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onduent_logo_black.eps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533984" y="464601"/>
            <a:ext cx="1529109" cy="3944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9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8" r:id="rId16"/>
    <p:sldLayoutId id="2147483665" r:id="rId17"/>
    <p:sldLayoutId id="2147483666" r:id="rId18"/>
    <p:sldLayoutId id="2147483667" r:id="rId19"/>
  </p:sldLayoutIdLst>
  <p:hf sldNum="0" hdr="0"/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MPRSupport@xerox.com" TargetMode="External"/><Relationship Id="rId2" Type="http://schemas.openxmlformats.org/officeDocument/2006/relationships/hyperlink" Target="mailto:HIPAA.Desk.NM@Conduent.com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d.state.nm.us/mad/billinginstructions.html" TargetMode="External"/><Relationship Id="rId2" Type="http://schemas.openxmlformats.org/officeDocument/2006/relationships/hyperlink" Target="http://www.hsd.state.nm.us/mad/policymanual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hsd.state.nm.us/mad/registers/2011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NMPRSupport@xerox.com" TargetMode="External"/><Relationship Id="rId2" Type="http://schemas.openxmlformats.org/officeDocument/2006/relationships/hyperlink" Target="mailto:HIPAA.Desk.NM@Conduent.com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6833235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Online Claims Entry Adjustment, Void and Re-bill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Conduent </a:t>
            </a:r>
          </a:p>
          <a:p>
            <a:r>
              <a:rPr lang="en-US" dirty="0" smtClean="0"/>
              <a:t>Government Healthcare Solutions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2970" y="166892"/>
            <a:ext cx="12103735" cy="801296"/>
          </a:xfrm>
        </p:spPr>
        <p:txBody>
          <a:bodyPr/>
          <a:lstStyle/>
          <a:p>
            <a:r>
              <a:rPr lang="en-US" sz="4400" dirty="0" smtClean="0"/>
              <a:t>CMS- 1500 Adjustment Form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9" y="851041"/>
            <a:ext cx="10456433" cy="688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38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6175E70A-99FA-436A-90C3-17EABD53D243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/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186978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</a:t>
            </a:r>
            <a:r>
              <a:rPr lang="en-US" sz="1400" b="1" dirty="0" smtClean="0">
                <a:solidFill>
                  <a:srgbClr val="C00000"/>
                </a:solidFill>
              </a:rPr>
              <a:t>provided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89" y="2416144"/>
            <a:ext cx="7772400" cy="395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3214" y="5638150"/>
            <a:ext cx="5166738" cy="85946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To add additional line items, select “Add Service Line Item”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b="1" dirty="0" smtClean="0">
                <a:solidFill>
                  <a:srgbClr val="C00000"/>
                </a:solidFill>
              </a:rPr>
              <a:t>Select “Edit” to make changes to lines already populated.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9149379" y="4539727"/>
            <a:ext cx="134470" cy="10984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861995" y="6067884"/>
            <a:ext cx="1011219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2970" y="166892"/>
            <a:ext cx="12103735" cy="801296"/>
          </a:xfrm>
        </p:spPr>
        <p:txBody>
          <a:bodyPr/>
          <a:lstStyle/>
          <a:p>
            <a:r>
              <a:rPr lang="en-US" sz="4400" dirty="0" smtClean="0"/>
              <a:t>CMS- 1500 Adjustment Form</a:t>
            </a:r>
            <a:endParaRPr lang="en-US" sz="4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2" y="1129553"/>
            <a:ext cx="9596386" cy="62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8946" y="7186108"/>
            <a:ext cx="1688950" cy="570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2970" y="166892"/>
            <a:ext cx="12103735" cy="801296"/>
          </a:xfrm>
        </p:spPr>
        <p:txBody>
          <a:bodyPr/>
          <a:lstStyle/>
          <a:p>
            <a:r>
              <a:rPr lang="en-US" sz="4400" dirty="0" smtClean="0"/>
              <a:t>CMS- 1500 Adjustment Form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978946" y="7186108"/>
            <a:ext cx="1688950" cy="570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FFFFF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0" y="968189"/>
            <a:ext cx="10797613" cy="678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8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656704"/>
            <a:ext cx="8065135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UB-04 Adjustments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Conduent </a:t>
            </a:r>
          </a:p>
          <a:p>
            <a:r>
              <a:rPr lang="en-US" dirty="0" smtClean="0"/>
              <a:t>Government Healthcare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6557FDDE-F4DE-40BA-8102-EFDF29D6724A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71585" y="5918083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/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6" y="4186516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</a:t>
            </a:r>
            <a:r>
              <a:rPr lang="en-US" sz="1400" b="1" dirty="0" smtClean="0">
                <a:solidFill>
                  <a:srgbClr val="C00000"/>
                </a:solidFill>
              </a:rPr>
              <a:t>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39" y="2474258"/>
            <a:ext cx="8458200" cy="4691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UB-04 Adjustments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263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4F369F26-EF68-49EF-B825-108B9F81EF35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71585" y="5482488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/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71585" y="2421121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</a:t>
            </a:r>
            <a:r>
              <a:rPr lang="en-US" sz="1400" b="1" dirty="0" smtClean="0">
                <a:solidFill>
                  <a:srgbClr val="C00000"/>
                </a:solidFill>
              </a:rPr>
              <a:t>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2309215"/>
            <a:ext cx="7924800" cy="4571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UB-04 Adjustments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712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1D202F78-3DEC-422E-9671-3F61DF0ED6F9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/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3" y="4820276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</a:t>
            </a:r>
            <a:r>
              <a:rPr lang="en-US" sz="1400" b="1" dirty="0" smtClean="0">
                <a:solidFill>
                  <a:srgbClr val="C00000"/>
                </a:solidFill>
              </a:rPr>
              <a:t>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40" y="2538154"/>
            <a:ext cx="7543800" cy="418627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UB-04 Adjustments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795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0BA82416-3AE5-4562-AB48-78ECA1C6EED3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/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4831033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</a:t>
            </a:r>
            <a:r>
              <a:rPr lang="en-US" sz="1400" b="1" dirty="0" smtClean="0">
                <a:solidFill>
                  <a:srgbClr val="C00000"/>
                </a:solidFill>
              </a:rPr>
              <a:t>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40" y="2619487"/>
            <a:ext cx="7848600" cy="3581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UB-04 Adjustments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40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AB0BB09C-D3F6-4333-864F-1857D8D541C6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/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027126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</a:t>
            </a:r>
            <a:r>
              <a:rPr lang="en-US" sz="1400" b="1" dirty="0" smtClean="0">
                <a:solidFill>
                  <a:srgbClr val="C00000"/>
                </a:solidFill>
              </a:rPr>
              <a:t>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87" y="2517289"/>
            <a:ext cx="6781800" cy="501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UB-04 Adjustments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07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11/09/2017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4525" y="1266827"/>
            <a:ext cx="6899275" cy="725488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>
              <a:defRPr/>
            </a:pPr>
            <a:r>
              <a:rPr lang="en-US" altLang="en-US" sz="4400" dirty="0">
                <a:solidFill>
                  <a:schemeClr val="tx1"/>
                </a:solidFill>
                <a:cs typeface="Arial" pitchFamily="34" charset="0"/>
              </a:rPr>
              <a:t>Resources</a:t>
            </a:r>
            <a:endParaRPr lang="en-US" sz="4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4525" y="2228398"/>
            <a:ext cx="7620000" cy="33056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When online use: </a:t>
            </a:r>
            <a:r>
              <a:rPr lang="en-US" sz="2000" kern="0" dirty="0">
                <a:solidFill>
                  <a:srgbClr val="C00000"/>
                </a:solidFill>
                <a:latin typeface="Arial" pitchFamily="34" charset="0"/>
              </a:rPr>
              <a:t>Ask Service Representative</a:t>
            </a: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 smtClean="0">
                <a:latin typeface="Arial" pitchFamily="34" charset="0"/>
                <a:hlinkClick r:id="rId2"/>
              </a:rPr>
              <a:t>HIPAA.Desk.NM@Conduent.com</a:t>
            </a: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 smtClean="0">
                <a:latin typeface="Arial" pitchFamily="34" charset="0"/>
                <a:hlinkClick r:id="rId3"/>
              </a:rPr>
              <a:t>NMProviderSupport@Conduent.com</a:t>
            </a: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Call Center </a:t>
            </a:r>
            <a:r>
              <a:rPr lang="en-US" sz="2000" u="sng" kern="0" dirty="0">
                <a:latin typeface="Arial" pitchFamily="34" charset="0"/>
              </a:rPr>
              <a:t>505-246-0710</a:t>
            </a:r>
            <a:r>
              <a:rPr lang="en-US" sz="2000" kern="0" dirty="0">
                <a:latin typeface="Arial" pitchFamily="34" charset="0"/>
              </a:rPr>
              <a:t> or </a:t>
            </a:r>
            <a:r>
              <a:rPr lang="en-US" sz="2000" u="sng" kern="0" dirty="0">
                <a:latin typeface="Arial" pitchFamily="34" charset="0"/>
              </a:rPr>
              <a:t>800-299-7304</a:t>
            </a: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>
                <a:latin typeface="Arial" pitchFamily="34" charset="0"/>
              </a:rPr>
              <a:t>New Mexico Web Portal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Information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Links and FAQ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Login section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000" strike="sngStrike" kern="0" dirty="0"/>
          </a:p>
        </p:txBody>
      </p:sp>
    </p:spTree>
    <p:extLst>
      <p:ext uri="{BB962C8B-B14F-4D97-AF65-F5344CB8AC3E}">
        <p14:creationId xmlns:p14="http://schemas.microsoft.com/office/powerpoint/2010/main" val="15864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D6C2727E-619B-4953-A305-1ECB95ABF4A7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/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124224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</a:t>
            </a:r>
            <a:r>
              <a:rPr lang="en-US" sz="1400" b="1" dirty="0" smtClean="0">
                <a:solidFill>
                  <a:srgbClr val="C00000"/>
                </a:solidFill>
              </a:rPr>
              <a:t>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63" y="2442639"/>
            <a:ext cx="6972300" cy="477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UB-04 Adjustments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530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C697F021-3B97-48E1-9F0F-150D7BC4078A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/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186978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</a:t>
            </a:r>
            <a:r>
              <a:rPr lang="en-US" sz="1400" b="1" dirty="0" smtClean="0">
                <a:solidFill>
                  <a:srgbClr val="C00000"/>
                </a:solidFill>
              </a:rPr>
              <a:t>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09" y="2590994"/>
            <a:ext cx="7924799" cy="330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873214" y="5509551"/>
            <a:ext cx="5166738" cy="85946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To add additional line items, select “Add Service Line Items”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b="1" dirty="0" smtClean="0">
                <a:solidFill>
                  <a:srgbClr val="C00000"/>
                </a:solidFill>
              </a:rPr>
              <a:t>Select “Edit” to make changes to lines already populated.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466268" y="4744122"/>
            <a:ext cx="0" cy="76542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754419" y="5647765"/>
            <a:ext cx="111879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UB-04 Adjustments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671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DA828F6E-3908-4EC8-AB98-87978F4BA813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/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186978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</a:t>
            </a:r>
            <a:r>
              <a:rPr lang="en-US" sz="1400" b="1" dirty="0" smtClean="0">
                <a:solidFill>
                  <a:srgbClr val="C00000"/>
                </a:solidFill>
              </a:rPr>
              <a:t>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39" y="2612510"/>
            <a:ext cx="7620000" cy="3906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2037677" y="3012142"/>
            <a:ext cx="8305800" cy="9144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UB-04 Adjustments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900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2AD6DDAD-8676-472D-B7E3-F0F956B43A24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/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186978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</a:t>
            </a:r>
            <a:r>
              <a:rPr lang="en-US" sz="1400" b="1" dirty="0" smtClean="0">
                <a:solidFill>
                  <a:srgbClr val="C00000"/>
                </a:solidFill>
              </a:rPr>
              <a:t>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88" y="2373761"/>
            <a:ext cx="7283042" cy="4702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UB-04 Adjustments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503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1FCC996F-C047-4924-BFA9-15AB059DFA3F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/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186978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</a:t>
            </a:r>
            <a:r>
              <a:rPr lang="en-US" sz="1400" b="1" dirty="0" smtClean="0">
                <a:solidFill>
                  <a:srgbClr val="C00000"/>
                </a:solidFill>
              </a:rPr>
              <a:t>provided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64" y="2517289"/>
            <a:ext cx="7772399" cy="3505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1520" y="4069833"/>
            <a:ext cx="304892" cy="400110"/>
          </a:xfrm>
          <a:prstGeom prst="rect">
            <a:avLst/>
          </a:prstGeom>
          <a:noFill/>
        </p:spPr>
        <p:txBody>
          <a:bodyPr wrap="none" tIns="91440" bIns="91440" rtlCol="0">
            <a:spAutoFit/>
          </a:bodyPr>
          <a:lstStyle/>
          <a:p>
            <a:r>
              <a:rPr lang="en-US" dirty="0" smtClean="0">
                <a:latin typeface="+mn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5026" y="6166417"/>
            <a:ext cx="3121671" cy="12066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Once adjusted claim is submitted, a new TCN will be generated.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UB-04 Adjustments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47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8D271B3E-D1B0-4431-845B-931AD8802844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513801"/>
            <a:ext cx="10956925" cy="725488"/>
          </a:xfrm>
          <a:noFill/>
        </p:spPr>
        <p:txBody>
          <a:bodyPr/>
          <a:lstStyle/>
          <a:p>
            <a:r>
              <a:rPr lang="en-US" sz="3600" dirty="0" smtClean="0"/>
              <a:t>Adjustments </a:t>
            </a:r>
            <a:r>
              <a:rPr lang="en-US" sz="3600" dirty="0"/>
              <a:t>– Filing Guidelines Recap</a:t>
            </a:r>
            <a:endParaRPr lang="en-US" sz="3600" dirty="0" smtClean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5474" y="2535238"/>
            <a:ext cx="8077200" cy="468312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Make any changes to the existing information </a:t>
            </a:r>
            <a:r>
              <a:rPr lang="en-US" sz="2000" dirty="0" smtClean="0"/>
              <a:t>provided on the previously submitted TCN. Only make changes to data that will impact the adjustment.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Indicate Timely Filing Justification TCN number provided in the claim information section. 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1"/>
            <a:ext cx="7543800" cy="2438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3048000" y="5334000"/>
            <a:ext cx="4038600" cy="9906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4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a Void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7627938"/>
            <a:ext cx="1384300" cy="438150"/>
          </a:xfrm>
        </p:spPr>
        <p:txBody>
          <a:bodyPr/>
          <a:lstStyle/>
          <a:p>
            <a:fld id="{5859B4CB-252F-4688-80F2-5D53B68C878F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7627938"/>
            <a:ext cx="7515225" cy="438150"/>
          </a:xfrm>
        </p:spPr>
        <p:txBody>
          <a:bodyPr/>
          <a:lstStyle/>
          <a:p>
            <a:r>
              <a:rPr lang="en-US" smtClean="0"/>
              <a:t>Adjustment, Void, and Claim Rebill Online Entry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79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C548-D309-4184-8641-69DE829AD2E3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79" y="497616"/>
            <a:ext cx="12103735" cy="833568"/>
          </a:xfrm>
        </p:spPr>
        <p:txBody>
          <a:bodyPr/>
          <a:lstStyle/>
          <a:p>
            <a:r>
              <a:rPr lang="en-US" sz="4400" dirty="0" smtClean="0"/>
              <a:t>Void Request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08" y="1726074"/>
            <a:ext cx="9780550" cy="5901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2194310" y="4663588"/>
            <a:ext cx="1219143" cy="243766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97490" y="4487205"/>
            <a:ext cx="1219143" cy="176383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8847" y="6681379"/>
            <a:ext cx="5350690" cy="9462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Enter The Recipient ID, TCN, Action, &amp; Void Reason</a:t>
            </a:r>
          </a:p>
        </p:txBody>
      </p:sp>
    </p:spTree>
    <p:extLst>
      <p:ext uri="{BB962C8B-B14F-4D97-AF65-F5344CB8AC3E}">
        <p14:creationId xmlns:p14="http://schemas.microsoft.com/office/powerpoint/2010/main" val="7246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C548-D309-4184-8641-69DE829AD2E3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79" y="497616"/>
            <a:ext cx="12103735" cy="833568"/>
          </a:xfrm>
        </p:spPr>
        <p:txBody>
          <a:bodyPr/>
          <a:lstStyle/>
          <a:p>
            <a:r>
              <a:rPr lang="en-US" sz="4400" dirty="0" smtClean="0"/>
              <a:t>Void Request</a:t>
            </a:r>
            <a:endParaRPr lang="en-US" sz="4400" dirty="0"/>
          </a:p>
        </p:txBody>
      </p:sp>
      <p:sp>
        <p:nvSpPr>
          <p:cNvPr id="17" name="Oval 16"/>
          <p:cNvSpPr/>
          <p:nvPr/>
        </p:nvSpPr>
        <p:spPr>
          <a:xfrm>
            <a:off x="2194310" y="4663588"/>
            <a:ext cx="1219143" cy="243766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97490" y="4487205"/>
            <a:ext cx="1219143" cy="176383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" y="1473798"/>
            <a:ext cx="10756554" cy="59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3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C548-D309-4184-8641-69DE829AD2E3}" type="datetime4">
              <a:rPr lang="en-US" smtClean="0"/>
              <a:t>December 14, 2017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79" y="497616"/>
            <a:ext cx="12103735" cy="833568"/>
          </a:xfrm>
        </p:spPr>
        <p:txBody>
          <a:bodyPr/>
          <a:lstStyle/>
          <a:p>
            <a:r>
              <a:rPr lang="en-US" sz="4400" dirty="0" smtClean="0"/>
              <a:t>Void Request</a:t>
            </a:r>
            <a:endParaRPr lang="en-US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" y="1678193"/>
            <a:ext cx="10659575" cy="460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3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99" y="1397000"/>
            <a:ext cx="13581063" cy="1371600"/>
          </a:xfrm>
        </p:spPr>
        <p:txBody>
          <a:bodyPr/>
          <a:lstStyle/>
          <a:p>
            <a:r>
              <a:rPr lang="en-US" sz="4400" dirty="0" smtClean="0"/>
              <a:t>Important State Websites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Planning Workshop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0699" y="2260600"/>
            <a:ext cx="13542393" cy="4229100"/>
          </a:xfrm>
        </p:spPr>
        <p:txBody>
          <a:bodyPr/>
          <a:lstStyle/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 WEBSITE:</a:t>
            </a:r>
          </a:p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 POLICY MANUAL</a:t>
            </a: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http://www.hsd.state.nm.us/mad/policymanual.html</a:t>
            </a: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BILLING INSTRUCTIONS</a:t>
            </a: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http://www.hsd.state.nm.us/mad/billinginstructions.html</a:t>
            </a: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defRPr/>
            </a:pP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REGISTERS AND SUPPLEMENTS:</a:t>
            </a:r>
          </a:p>
          <a:p>
            <a:pPr marL="908050" lvl="1" indent="-436563">
              <a:lnSpc>
                <a:spcPct val="90000"/>
              </a:lnSpc>
              <a:spcBef>
                <a:spcPct val="30000"/>
              </a:spcBef>
              <a:buSzPct val="75000"/>
              <a:buFontTx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  <a:hlinkClick r:id="rId4"/>
              </a:rPr>
              <a:t>http://www.hsd.state.nm.us/mad/registers/2012.html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96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8065135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Claims Re-bill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Conduent </a:t>
            </a:r>
          </a:p>
          <a:p>
            <a:r>
              <a:rPr lang="en-US" dirty="0" smtClean="0"/>
              <a:t>Government Healthcare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Adjustment, Void, and Claim Rebill Online Entry Workshop</a:t>
            </a:r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C548-D309-4184-8641-69DE829AD2E3}" type="datetime4">
              <a:rPr lang="en-US" smtClean="0"/>
              <a:t>December 14, 2017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219658"/>
            <a:ext cx="10850282" cy="74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8065135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Claims Re-bill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Conduent </a:t>
            </a:r>
          </a:p>
          <a:p>
            <a:r>
              <a:rPr lang="en-US" dirty="0" smtClean="0"/>
              <a:t>Government Healthcare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9873" y="3355489"/>
            <a:ext cx="10693101" cy="1371600"/>
          </a:xfrm>
          <a:solidFill>
            <a:schemeClr val="bg1"/>
          </a:solidFill>
        </p:spPr>
        <p:txBody>
          <a:bodyPr/>
          <a:lstStyle/>
          <a:p>
            <a:pPr lvl="0" defTabSz="914400" fontAlgn="base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What Questions Do You Have?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9873" y="3355489"/>
            <a:ext cx="10789920" cy="1371600"/>
          </a:xfrm>
          <a:solidFill>
            <a:schemeClr val="bg1"/>
          </a:solidFill>
        </p:spPr>
        <p:txBody>
          <a:bodyPr/>
          <a:lstStyle/>
          <a:p>
            <a:pPr lvl="0" defTabSz="914400" fontAlgn="base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chemeClr val="tx1"/>
                </a:solidFill>
              </a:rPr>
              <a:t>What take away message do you have to share with us?</a:t>
            </a:r>
          </a:p>
        </p:txBody>
      </p:sp>
    </p:spTree>
    <p:extLst>
      <p:ext uri="{BB962C8B-B14F-4D97-AF65-F5344CB8AC3E}">
        <p14:creationId xmlns:p14="http://schemas.microsoft.com/office/powerpoint/2010/main" val="1258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11/09/2017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4525" y="1266827"/>
            <a:ext cx="6899275" cy="725488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>
              <a:defRPr/>
            </a:pPr>
            <a:r>
              <a:rPr lang="en-US" altLang="en-US" sz="4400" dirty="0">
                <a:solidFill>
                  <a:schemeClr val="tx1"/>
                </a:solidFill>
                <a:cs typeface="Arial" pitchFamily="34" charset="0"/>
              </a:rPr>
              <a:t>Resources</a:t>
            </a:r>
            <a:endParaRPr lang="en-US" sz="4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4525" y="2228398"/>
            <a:ext cx="7620000" cy="33056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When online use: </a:t>
            </a:r>
            <a:r>
              <a:rPr lang="en-US" sz="2000" kern="0" dirty="0">
                <a:solidFill>
                  <a:srgbClr val="C00000"/>
                </a:solidFill>
                <a:latin typeface="Arial" pitchFamily="34" charset="0"/>
              </a:rPr>
              <a:t>Ask Service Representative</a:t>
            </a: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 smtClean="0">
                <a:latin typeface="Arial" pitchFamily="34" charset="0"/>
                <a:hlinkClick r:id="rId2"/>
              </a:rPr>
              <a:t>HIPAA.Desk.NM@Conduent.com</a:t>
            </a: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 smtClean="0">
                <a:latin typeface="Arial" pitchFamily="34" charset="0"/>
                <a:hlinkClick r:id="rId3"/>
              </a:rPr>
              <a:t>NMProviderSupport@Conduent.com</a:t>
            </a: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Call Center </a:t>
            </a:r>
            <a:r>
              <a:rPr lang="en-US" sz="2000" u="sng" kern="0" dirty="0">
                <a:latin typeface="Arial" pitchFamily="34" charset="0"/>
              </a:rPr>
              <a:t>505-246-0710</a:t>
            </a:r>
            <a:r>
              <a:rPr lang="en-US" sz="2000" kern="0" dirty="0">
                <a:latin typeface="Arial" pitchFamily="34" charset="0"/>
              </a:rPr>
              <a:t> or </a:t>
            </a:r>
            <a:r>
              <a:rPr lang="en-US" sz="2000" u="sng" kern="0" dirty="0">
                <a:latin typeface="Arial" pitchFamily="34" charset="0"/>
              </a:rPr>
              <a:t>800-299-7304</a:t>
            </a: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>
                <a:latin typeface="Arial" pitchFamily="34" charset="0"/>
              </a:rPr>
              <a:t>New Mexico Web Portal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Information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Links and FAQ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Login section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000" strike="sngStrike" kern="0" dirty="0"/>
          </a:p>
        </p:txBody>
      </p:sp>
    </p:spTree>
    <p:extLst>
      <p:ext uri="{BB962C8B-B14F-4D97-AF65-F5344CB8AC3E}">
        <p14:creationId xmlns:p14="http://schemas.microsoft.com/office/powerpoint/2010/main" val="10138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99" y="1397000"/>
            <a:ext cx="13581063" cy="1371600"/>
          </a:xfrm>
        </p:spPr>
        <p:txBody>
          <a:bodyPr/>
          <a:lstStyle/>
          <a:p>
            <a:r>
              <a:rPr lang="en-US" sz="4400" dirty="0"/>
              <a:t>Adjustments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Planning Workshop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0699" y="2260600"/>
            <a:ext cx="13542393" cy="4229100"/>
          </a:xfrm>
        </p:spPr>
        <p:txBody>
          <a:bodyPr/>
          <a:lstStyle/>
          <a:p>
            <a:pPr marL="342900" indent="-342900" algn="just">
              <a:lnSpc>
                <a:spcPct val="84000"/>
              </a:lnSpc>
              <a:spcBef>
                <a:spcPts val="600"/>
              </a:spcBef>
              <a:buSzPct val="45000"/>
              <a:buFont typeface="Arial" pitchFamily="34" charset="0"/>
              <a:buChar char="•"/>
            </a:pPr>
            <a:r>
              <a:rPr lang="en-US" dirty="0"/>
              <a:t>A paid claim can be adjusted. </a:t>
            </a:r>
          </a:p>
          <a:p>
            <a:pPr marL="342900" indent="-342900" algn="just">
              <a:lnSpc>
                <a:spcPct val="84000"/>
              </a:lnSpc>
              <a:spcBef>
                <a:spcPts val="600"/>
              </a:spcBef>
              <a:buSzPct val="45000"/>
              <a:buFont typeface="Arial" pitchFamily="34" charset="0"/>
              <a:buChar char="•"/>
            </a:pPr>
            <a:r>
              <a:rPr lang="en-US" dirty="0"/>
              <a:t>Providers CAN NOT adjust a denied claim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 algn="just">
              <a:lnSpc>
                <a:spcPct val="84000"/>
              </a:lnSpc>
              <a:spcBef>
                <a:spcPts val="600"/>
              </a:spcBef>
              <a:buSzPct val="45000"/>
              <a:buFont typeface="Arial" pitchFamily="34" charset="0"/>
              <a:buChar char="•"/>
            </a:pPr>
            <a:r>
              <a:rPr lang="en-US" dirty="0"/>
              <a:t>ONLY Claims that have been processed through Online Claims Entry can be adjusted online. Claims processed through EDI or on paper CAN NOT be adjusted on the web portal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 algn="just">
              <a:lnSpc>
                <a:spcPct val="84000"/>
              </a:lnSpc>
              <a:spcBef>
                <a:spcPts val="600"/>
              </a:spcBef>
              <a:buSzPct val="45000"/>
              <a:buFont typeface="Arial" pitchFamily="34" charset="0"/>
              <a:buChar char="•"/>
            </a:pPr>
            <a:r>
              <a:rPr lang="en-US" dirty="0"/>
              <a:t>Attach any new attachments pertinent to the adjustment.</a:t>
            </a:r>
          </a:p>
        </p:txBody>
      </p:sp>
    </p:spTree>
    <p:extLst>
      <p:ext uri="{BB962C8B-B14F-4D97-AF65-F5344CB8AC3E}">
        <p14:creationId xmlns:p14="http://schemas.microsoft.com/office/powerpoint/2010/main" val="127687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99" y="1397000"/>
            <a:ext cx="13581063" cy="1371600"/>
          </a:xfrm>
        </p:spPr>
        <p:txBody>
          <a:bodyPr/>
          <a:lstStyle/>
          <a:p>
            <a:r>
              <a:rPr lang="en-US" sz="4400" dirty="0" smtClean="0"/>
              <a:t>Adjustments – Filing Limit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Family Planning Workshop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0699" y="2260600"/>
            <a:ext cx="13542393" cy="4229100"/>
          </a:xfrm>
        </p:spPr>
        <p:txBody>
          <a:bodyPr/>
          <a:lstStyle/>
          <a:p>
            <a:r>
              <a:rPr lang="en-US" dirty="0"/>
              <a:t>Adjustments must be submitted within 90 days from the date on the RA, for the paid claim.</a:t>
            </a:r>
          </a:p>
        </p:txBody>
      </p:sp>
    </p:spTree>
    <p:extLst>
      <p:ext uri="{BB962C8B-B14F-4D97-AF65-F5344CB8AC3E}">
        <p14:creationId xmlns:p14="http://schemas.microsoft.com/office/powerpoint/2010/main" val="24957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87526" y="3581400"/>
            <a:ext cx="10313782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Submitting an  </a:t>
            </a:r>
            <a:r>
              <a:rPr lang="en-US" dirty="0" smtClean="0"/>
              <a:t>Adjustment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Conduent </a:t>
            </a:r>
          </a:p>
          <a:p>
            <a:r>
              <a:rPr lang="en-US" dirty="0" smtClean="0"/>
              <a:t>Government Healthcare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9031" y="397884"/>
            <a:ext cx="12103735" cy="1371600"/>
          </a:xfrm>
        </p:spPr>
        <p:txBody>
          <a:bodyPr/>
          <a:lstStyle/>
          <a:p>
            <a:r>
              <a:rPr lang="en-US" sz="4400" dirty="0" smtClean="0"/>
              <a:t>Adjustments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7" y="1769484"/>
            <a:ext cx="8217664" cy="579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6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9031" y="397884"/>
            <a:ext cx="12103735" cy="1371600"/>
          </a:xfrm>
        </p:spPr>
        <p:txBody>
          <a:bodyPr/>
          <a:lstStyle/>
          <a:p>
            <a:r>
              <a:rPr lang="en-US" sz="4400" dirty="0" smtClean="0"/>
              <a:t>Adjustments</a:t>
            </a:r>
            <a:endParaRPr lang="en-US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1" y="1914861"/>
            <a:ext cx="9511486" cy="552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23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2970" y="166892"/>
            <a:ext cx="12103735" cy="801296"/>
          </a:xfrm>
        </p:spPr>
        <p:txBody>
          <a:bodyPr/>
          <a:lstStyle/>
          <a:p>
            <a:r>
              <a:rPr lang="en-US" sz="4400" dirty="0" smtClean="0"/>
              <a:t>CMS- 1500 Adjustment Form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3" y="823233"/>
            <a:ext cx="9108645" cy="678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408460"/>
      </p:ext>
    </p:extLst>
  </p:cSld>
  <p:clrMapOvr>
    <a:masterClrMapping/>
  </p:clrMapOvr>
</p:sld>
</file>

<file path=ppt/theme/theme1.xml><?xml version="1.0" encoding="utf-8"?>
<a:theme xmlns:a="http://schemas.openxmlformats.org/drawingml/2006/main" name="Conduent_PPT_Template_White_6Jan">
  <a:themeElements>
    <a:clrScheme name="CONDUENT 2">
      <a:dk1>
        <a:sysClr val="windowText" lastClr="000000"/>
      </a:dk1>
      <a:lt1>
        <a:sysClr val="window" lastClr="FFFFFF"/>
      </a:lt1>
      <a:dk2>
        <a:srgbClr val="284563"/>
      </a:dk2>
      <a:lt2>
        <a:srgbClr val="DADDDC"/>
      </a:lt2>
      <a:accent1>
        <a:srgbClr val="0047BA"/>
      </a:accent1>
      <a:accent2>
        <a:srgbClr val="468CFF"/>
      </a:accent2>
      <a:accent3>
        <a:srgbClr val="005A64"/>
      </a:accent3>
      <a:accent4>
        <a:srgbClr val="00837B"/>
      </a:accent4>
      <a:accent5>
        <a:srgbClr val="00B4A0"/>
      </a:accent5>
      <a:accent6>
        <a:srgbClr val="F79646"/>
      </a:accent6>
      <a:hlink>
        <a:srgbClr val="0047BA"/>
      </a:hlink>
      <a:folHlink>
        <a:srgbClr val="0047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rgbClr val="FFFFF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Conduent_PPT_Template_White_6Jan</Template>
  <TotalTime>1551</TotalTime>
  <Words>740</Words>
  <Application>Microsoft Office PowerPoint</Application>
  <PresentationFormat>Custom</PresentationFormat>
  <Paragraphs>194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Conduent_PPT_Template_White_6Jan</vt:lpstr>
      <vt:lpstr>Online Claims Entry Adjustment, Void and Re-bill</vt:lpstr>
      <vt:lpstr>PowerPoint Presentation</vt:lpstr>
      <vt:lpstr>Important State Websites</vt:lpstr>
      <vt:lpstr>Adjustments</vt:lpstr>
      <vt:lpstr>Adjustments – Filing Limit</vt:lpstr>
      <vt:lpstr>Submitting an  Adjustment</vt:lpstr>
      <vt:lpstr>Adjustments</vt:lpstr>
      <vt:lpstr>Adjustments</vt:lpstr>
      <vt:lpstr>CMS- 1500 Adjustment Form</vt:lpstr>
      <vt:lpstr>CMS- 1500 Adjustment Form</vt:lpstr>
      <vt:lpstr>PowerPoint Presentation</vt:lpstr>
      <vt:lpstr>CMS- 1500 Adjustment Form</vt:lpstr>
      <vt:lpstr>CMS- 1500 Adjustment Form</vt:lpstr>
      <vt:lpstr>UB-04 Adjustments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Adjustments – Filing Guidelines Recap</vt:lpstr>
      <vt:lpstr>Submitting a Void</vt:lpstr>
      <vt:lpstr>Void Request</vt:lpstr>
      <vt:lpstr>Void Request</vt:lpstr>
      <vt:lpstr>Void Request</vt:lpstr>
      <vt:lpstr>Claims Re-bill</vt:lpstr>
      <vt:lpstr>PowerPoint Presentation</vt:lpstr>
      <vt:lpstr>Claims Re-bill</vt:lpstr>
      <vt:lpstr>What Questions Do You Have?</vt:lpstr>
      <vt:lpstr>What take away message do you have to share with us?</vt:lpstr>
      <vt:lpstr>PowerPoint Presentation</vt:lpstr>
      <vt:lpstr>PowerPoint Presentation</vt:lpstr>
    </vt:vector>
  </TitlesOfParts>
  <Company>ACS - A Xerox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aliquam doloripsamet</dc:title>
  <dc:creator>Derrick Douglas</dc:creator>
  <cp:lastModifiedBy>HARRIS, AMY L</cp:lastModifiedBy>
  <cp:revision>124</cp:revision>
  <dcterms:created xsi:type="dcterms:W3CDTF">2017-01-18T18:41:02Z</dcterms:created>
  <dcterms:modified xsi:type="dcterms:W3CDTF">2017-12-14T12:44:43Z</dcterms:modified>
</cp:coreProperties>
</file>